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0" r:id="rId4"/>
    <p:sldId id="271" r:id="rId5"/>
    <p:sldId id="265" r:id="rId6"/>
    <p:sldId id="273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2" autoAdjust="0"/>
    <p:restoredTop sz="94660"/>
  </p:normalViewPr>
  <p:slideViewPr>
    <p:cSldViewPr snapToGrid="0">
      <p:cViewPr>
        <p:scale>
          <a:sx n="150" d="100"/>
          <a:sy n="150" d="100"/>
        </p:scale>
        <p:origin x="8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6C30D-1D12-BF52-1DD2-D5BE886D7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E38A00-681D-6837-271D-13DAE458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F8F4F-261D-0F55-1B5C-9F38F5A8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ACA06-83B8-091E-9191-98EB9457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D6027-7B66-748E-EAE2-DA1B63AC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2F79-AE75-7805-CEE1-2123D0D2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747C5D-FA33-DEB9-76B4-08B8B6725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E1616-A275-31AF-DD80-509F4FC7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AA027-82D1-6612-3ED1-6FEEF3201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CA5DE-C15C-728F-36E0-614364C0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11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193DB4-E137-E209-9F6F-402299CC6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B7DD7-E4ED-3B85-367E-960AC8B79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ACA35E-946C-38D7-8485-2B22360A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42A4A-4ED4-B68D-0B54-C63B8015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A929-494A-01E9-E1DF-C8598C4C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60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C69CD-2D40-5AC1-5C1E-809CD0B1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25C7E-F845-19D7-1011-F7952AA5A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1281E-0C24-EF92-534E-16E63078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E5202-D7AC-DEA6-8897-2186A242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EA449-1F87-12CF-6FC9-A3C9E5DC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FB66C-8F65-7B6E-90EA-ECFDB6F97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FD643-858E-E863-A337-FEBD521F0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28070-F5ED-F170-6726-D0427097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C58FD-C8F8-53A9-6561-62DCFAEFB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8F33F-F39A-A513-F0A1-BD11B63D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8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8DE63-DAD5-092D-B247-FC5C7CF7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42EC9-FAEC-FF0B-706A-CE9BB0C92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39F6EB-A54B-73A5-CCDC-E5F816116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7DE166-F717-855A-D793-61853D19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7E7D72-304B-5548-BCCE-9F5243D64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61344-D459-D0DF-044A-B460342F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0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36061-495C-20C5-A960-89904FB5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91F5C-75E4-A1E1-8BDF-67B7DE68C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FE0CD0-D8A5-7F7D-9950-787FF0EDB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6C3FF1-4336-4353-7179-5406A8128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A2401-99BF-F0AF-4141-72A7C6137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6C0C44-120B-209B-D082-A323997C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E0F044-559D-2AA0-A5B4-9AD558FCE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3821DA-8AF9-E4AA-B785-38DA2BF8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0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계단, 건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432811-908B-5156-0E22-69A3C2426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8" r="139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6004BF-8D73-61A5-F5E3-A3F85401C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FDA234-079F-935D-C186-7F890227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CB269A-FEB6-F910-B45B-30C9C0AB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CABCBE9-3B23-C262-7279-743252978DF5}"/>
              </a:ext>
            </a:extLst>
          </p:cNvPr>
          <p:cNvSpPr/>
          <p:nvPr userDrawn="1"/>
        </p:nvSpPr>
        <p:spPr>
          <a:xfrm>
            <a:off x="355600" y="1193800"/>
            <a:ext cx="5740400" cy="5308600"/>
          </a:xfrm>
          <a:prstGeom prst="roundRect">
            <a:avLst>
              <a:gd name="adj" fmla="val 3069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C7B765-2433-0B4F-D53A-DA7898453F12}"/>
              </a:ext>
            </a:extLst>
          </p:cNvPr>
          <p:cNvSpPr/>
          <p:nvPr userDrawn="1"/>
        </p:nvSpPr>
        <p:spPr>
          <a:xfrm>
            <a:off x="6096000" y="1193800"/>
            <a:ext cx="5740400" cy="5308600"/>
          </a:xfrm>
          <a:prstGeom prst="roundRect">
            <a:avLst>
              <a:gd name="adj" fmla="val 3069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534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88055C-823E-F155-4DD7-96FC4794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717B9B-2609-3FFF-2DC2-C75C1FE6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E43921-EC29-FFD5-4EDE-F2BACF34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계단, 건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755528-71F8-336C-58D0-FC387758F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8" r="139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AC0BA72-EE31-C4CD-2B51-80AB1C92436E}"/>
              </a:ext>
            </a:extLst>
          </p:cNvPr>
          <p:cNvSpPr/>
          <p:nvPr userDrawn="1"/>
        </p:nvSpPr>
        <p:spPr>
          <a:xfrm>
            <a:off x="355600" y="1193800"/>
            <a:ext cx="11480800" cy="5308600"/>
          </a:xfrm>
          <a:prstGeom prst="roundRect">
            <a:avLst>
              <a:gd name="adj" fmla="val 3069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37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8C0E6-E083-DB43-F4C0-427F478C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67D8C-CF25-3F89-9772-B4AFE6ED9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68A42E-844D-EDBE-174A-966F3F643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F9B26-5BC8-67B6-D073-F24CC0832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115787-8D96-46C2-2D46-F8720461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D36F0C-B564-12D5-836F-CAB84BDB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67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1A3A4-0A27-E5E6-F1C1-B2782411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7699E9-1F01-0D76-E017-AFD68C79A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1F118E-5202-1EAD-58A2-4B8AA40B3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33D2F9-E434-4796-2EA4-1EE1B555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7C41E5-8576-C7BB-3754-78C3C7D72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91E958-A21D-3798-1185-53913008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7CE2FC-5AB5-6552-6587-1F1DE887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CB7FD1-6DC6-7F3F-7FF3-E713AF3E4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8FB65-C83C-5FA7-3BBE-0F6CC3E53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458F89-5B25-4C9F-A754-78854E365C60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4545F1-D367-C20F-689C-0968B6D92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5AC44-EAD0-5666-B1FE-E15010EC9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328F8C-ED35-4A28-8229-A3A7C83C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03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470810-A170-1778-F908-A59737F17DEA}"/>
              </a:ext>
            </a:extLst>
          </p:cNvPr>
          <p:cNvGrpSpPr/>
          <p:nvPr/>
        </p:nvGrpSpPr>
        <p:grpSpPr>
          <a:xfrm>
            <a:off x="0" y="-437627"/>
            <a:ext cx="12192001" cy="7841727"/>
            <a:chOff x="0" y="-983727"/>
            <a:chExt cx="12192001" cy="784172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08967A-D8BD-1638-F66D-E4EC92117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146"/>
            <a:stretch>
              <a:fillRect/>
            </a:stretch>
          </p:blipFill>
          <p:spPr>
            <a:xfrm>
              <a:off x="0" y="-983727"/>
              <a:ext cx="12192000" cy="7841727"/>
            </a:xfrm>
            <a:prstGeom prst="rect">
              <a:avLst/>
            </a:prstGeom>
          </p:spPr>
        </p:pic>
        <p:pic>
          <p:nvPicPr>
            <p:cNvPr id="11" name="그림 10" descr="계단, 건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0855D30-64EF-8672-6BA0-CF1CD56E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59" t="54337" r="14259" b="12104"/>
            <a:stretch>
              <a:fillRect/>
            </a:stretch>
          </p:blipFill>
          <p:spPr>
            <a:xfrm>
              <a:off x="0" y="4533900"/>
              <a:ext cx="12192001" cy="23241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A77E27-0FEE-7B03-3ECA-00FBDA0134C8}"/>
              </a:ext>
            </a:extLst>
          </p:cNvPr>
          <p:cNvSpPr txBox="1"/>
          <p:nvPr/>
        </p:nvSpPr>
        <p:spPr>
          <a:xfrm>
            <a:off x="2715908" y="5095785"/>
            <a:ext cx="6760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2DGP 1</a:t>
            </a:r>
            <a:r>
              <a:rPr lang="ko-KR" altLang="en-US" sz="3600" b="1" dirty="0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프로젝트 발표</a:t>
            </a:r>
            <a:endParaRPr lang="en-US" altLang="ko-KR" sz="3600" b="1" dirty="0">
              <a:ln w="28575">
                <a:solidFill>
                  <a:schemeClr val="tx1"/>
                </a:solidFill>
              </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3600" b="1" dirty="0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2022184042 </a:t>
            </a:r>
            <a:r>
              <a:rPr lang="ko-KR" altLang="en-US" sz="3600" b="1" dirty="0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게임공학과 홍승우</a:t>
            </a:r>
          </a:p>
        </p:txBody>
      </p:sp>
    </p:spTree>
    <p:extLst>
      <p:ext uri="{BB962C8B-B14F-4D97-AF65-F5344CB8AC3E}">
        <p14:creationId xmlns:p14="http://schemas.microsoft.com/office/powerpoint/2010/main" val="305156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18447-1355-7718-B4EF-F98287029D27}"/>
              </a:ext>
            </a:extLst>
          </p:cNvPr>
          <p:cNvSpPr txBox="1"/>
          <p:nvPr/>
        </p:nvSpPr>
        <p:spPr>
          <a:xfrm>
            <a:off x="355600" y="24130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ECA9A-94F2-0E6B-C904-FB6BA62B5FA0}"/>
              </a:ext>
            </a:extLst>
          </p:cNvPr>
          <p:cNvSpPr txBox="1"/>
          <p:nvPr/>
        </p:nvSpPr>
        <p:spPr>
          <a:xfrm>
            <a:off x="593530" y="128121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9CCA9-647C-6E2E-51A6-08B536520464}"/>
              </a:ext>
            </a:extLst>
          </p:cNvPr>
          <p:cNvSpPr txBox="1"/>
          <p:nvPr/>
        </p:nvSpPr>
        <p:spPr>
          <a:xfrm>
            <a:off x="6333930" y="128121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재미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17FE7-F24E-9358-B79A-5968ECB77126}"/>
              </a:ext>
            </a:extLst>
          </p:cNvPr>
          <p:cNvSpPr txBox="1"/>
          <p:nvPr/>
        </p:nvSpPr>
        <p:spPr>
          <a:xfrm>
            <a:off x="1783279" y="586170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인칭 복싱 격투 게임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F0058-A1AB-1C9E-60C0-90223EB14FEA}"/>
              </a:ext>
            </a:extLst>
          </p:cNvPr>
          <p:cNvSpPr txBox="1"/>
          <p:nvPr/>
        </p:nvSpPr>
        <p:spPr>
          <a:xfrm>
            <a:off x="6352802" y="2844343"/>
            <a:ext cx="46810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잽</a:t>
            </a:r>
            <a:r>
              <a:rPr lang="en-US" altLang="ko-KR" dirty="0"/>
              <a:t>, </a:t>
            </a:r>
            <a:r>
              <a:rPr lang="ko-KR" altLang="en-US" dirty="0"/>
              <a:t>훅</a:t>
            </a:r>
            <a:r>
              <a:rPr lang="en-US" altLang="ko-KR" dirty="0"/>
              <a:t>, </a:t>
            </a:r>
            <a:r>
              <a:rPr lang="ko-KR" altLang="en-US" dirty="0"/>
              <a:t>어퍼컷 등 다양한 공격 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상대의 공격에 대응하는 수비 및 회피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넉아웃</a:t>
            </a:r>
            <a:r>
              <a:rPr lang="ko-KR" altLang="en-US" dirty="0"/>
              <a:t> 공격을 통한 통쾌한 액션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상대 패턴 및 </a:t>
            </a:r>
            <a:r>
              <a:rPr lang="ko-KR" altLang="en-US" dirty="0" err="1"/>
              <a:t>기믹을</a:t>
            </a:r>
            <a:r>
              <a:rPr lang="ko-KR" altLang="en-US" dirty="0"/>
              <a:t> 통한 플레이 경험 증가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36E62B-9EB5-003A-B03D-D0B8123B3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99" y="1923510"/>
            <a:ext cx="4869801" cy="35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6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B40B3-E196-8E4E-65EF-8E2D2D8FA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A7EA1B-BC63-72C0-25BB-ADF362B5FC1E}"/>
              </a:ext>
            </a:extLst>
          </p:cNvPr>
          <p:cNvSpPr txBox="1"/>
          <p:nvPr/>
        </p:nvSpPr>
        <p:spPr>
          <a:xfrm>
            <a:off x="355600" y="241300"/>
            <a:ext cx="5219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진행 흐름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전체 흐름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A7F3D83-F7B8-2EC5-B385-9AA4AACDD5BA}"/>
              </a:ext>
            </a:extLst>
          </p:cNvPr>
          <p:cNvGrpSpPr/>
          <p:nvPr/>
        </p:nvGrpSpPr>
        <p:grpSpPr>
          <a:xfrm>
            <a:off x="2602604" y="1836417"/>
            <a:ext cx="1919448" cy="1472142"/>
            <a:chOff x="3231684" y="2223653"/>
            <a:chExt cx="1919448" cy="147214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37CC951-6B73-CD00-456A-E739BB2D7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1684" y="2223653"/>
              <a:ext cx="792616" cy="72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2F8D6C9-1C27-6DCD-B5C5-78858627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870" y="2224333"/>
              <a:ext cx="733358" cy="7200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4E5A8E8-6443-F083-BC40-6BE13FD6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902" y="2975795"/>
              <a:ext cx="802486" cy="7200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5ABA3BB-00B2-3E0C-3BF6-971D06829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3324" y="2975795"/>
              <a:ext cx="697808" cy="720000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A02E0F5-D098-5CB7-31DF-D263E3F28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218" y="1852488"/>
            <a:ext cx="198930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98932A2-25AD-9C31-73C9-B36EFF49E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685" y="1852488"/>
            <a:ext cx="1910246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1C253F7-4627-F71F-887A-9ED537FF8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582" y="4326927"/>
            <a:ext cx="1904583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3BE6510-D2CC-27DF-C004-22958586BE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587" y="4326927"/>
            <a:ext cx="1912235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94F6B64-4CB9-7BFC-584E-8300DF38FB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5333" y="4326927"/>
            <a:ext cx="191089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7FBEE79-D0FB-7AFD-D22D-9B47897410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2389" y="4326927"/>
            <a:ext cx="1964030" cy="1440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E71114-067A-237E-E44E-532D8546F0AA}"/>
              </a:ext>
            </a:extLst>
          </p:cNvPr>
          <p:cNvSpPr/>
          <p:nvPr/>
        </p:nvSpPr>
        <p:spPr>
          <a:xfrm>
            <a:off x="1061885" y="211528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</a:t>
            </a:r>
            <a:endParaRPr lang="en-US" altLang="ko-KR" dirty="0"/>
          </a:p>
          <a:p>
            <a:pPr algn="ctr"/>
            <a:r>
              <a:rPr lang="ko-KR" altLang="en-US" dirty="0"/>
              <a:t>접속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AF75C96-4772-48FA-C8EC-8B5C9A5D68E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976285" y="2572488"/>
            <a:ext cx="53184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D710497-AFAF-89CA-FBFD-006C2683F7E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568988" y="2564100"/>
            <a:ext cx="489230" cy="838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8CB4717-420D-DD4E-8BBB-D9B21FDF36AF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047519" y="2572488"/>
            <a:ext cx="5361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7C887B-231F-28AC-FE04-70E3F7767C4E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>
            <a:off x="3409165" y="5046927"/>
            <a:ext cx="5361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8ECE553-BE8B-F1B6-CB5F-EE1CAEC24D8D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5856223" y="5046927"/>
            <a:ext cx="5361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9873BB5-6004-9193-0071-C525D825FFA5}"/>
              </a:ext>
            </a:extLst>
          </p:cNvPr>
          <p:cNvCxnSpPr>
            <a:cxnSpLocks/>
            <a:stCxn id="37" idx="3"/>
            <a:endCxn id="35" idx="1"/>
          </p:cNvCxnSpPr>
          <p:nvPr/>
        </p:nvCxnSpPr>
        <p:spPr>
          <a:xfrm>
            <a:off x="8356419" y="5046927"/>
            <a:ext cx="5361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AB53AE0E-685E-FA21-72AF-5709D57CC962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1504582" y="2572488"/>
            <a:ext cx="7989349" cy="2474439"/>
          </a:xfrm>
          <a:prstGeom prst="bentConnector5">
            <a:avLst>
              <a:gd name="adj1" fmla="val -5150"/>
              <a:gd name="adj2" fmla="val 59546"/>
              <a:gd name="adj3" fmla="val 106008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DD68FB6A-019F-56FB-ACB8-C77779E8D973}"/>
              </a:ext>
            </a:extLst>
          </p:cNvPr>
          <p:cNvCxnSpPr>
            <a:cxnSpLocks/>
            <a:stCxn id="35" idx="3"/>
            <a:endCxn id="22" idx="0"/>
          </p:cNvCxnSpPr>
          <p:nvPr/>
        </p:nvCxnSpPr>
        <p:spPr>
          <a:xfrm flipH="1" flipV="1">
            <a:off x="2998912" y="1836417"/>
            <a:ext cx="7805910" cy="3210510"/>
          </a:xfrm>
          <a:prstGeom prst="bentConnector4">
            <a:avLst>
              <a:gd name="adj1" fmla="val -2929"/>
              <a:gd name="adj2" fmla="val 109731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3EAD5E3-04D3-70A3-942B-B390AE1AB1A0}"/>
              </a:ext>
            </a:extLst>
          </p:cNvPr>
          <p:cNvSpPr txBox="1"/>
          <p:nvPr/>
        </p:nvSpPr>
        <p:spPr>
          <a:xfrm>
            <a:off x="2852037" y="343468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오프닝 영상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562999-3683-619B-CFA7-4B374BA2AA31}"/>
              </a:ext>
            </a:extLst>
          </p:cNvPr>
          <p:cNvSpPr txBox="1"/>
          <p:nvPr/>
        </p:nvSpPr>
        <p:spPr>
          <a:xfrm>
            <a:off x="5342577" y="343468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게임 타이틀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9DBC0D4-73A5-F490-110E-474627018325}"/>
              </a:ext>
            </a:extLst>
          </p:cNvPr>
          <p:cNvSpPr txBox="1"/>
          <p:nvPr/>
        </p:nvSpPr>
        <p:spPr>
          <a:xfrm>
            <a:off x="7943934" y="343468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계정 등록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4D0FFA-044C-77C2-070A-9EDCCF3E4A2E}"/>
              </a:ext>
            </a:extLst>
          </p:cNvPr>
          <p:cNvSpPr txBox="1"/>
          <p:nvPr/>
        </p:nvSpPr>
        <p:spPr>
          <a:xfrm>
            <a:off x="1861999" y="5907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모드 선택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5BF1C4F-DDCD-1B9D-2A6E-6D10C8D42E98}"/>
              </a:ext>
            </a:extLst>
          </p:cNvPr>
          <p:cNvSpPr txBox="1"/>
          <p:nvPr/>
        </p:nvSpPr>
        <p:spPr>
          <a:xfrm>
            <a:off x="4034195" y="590785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적 캐릭터 소개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CF007B3-7D98-327F-3D8E-0B8029892CDB}"/>
              </a:ext>
            </a:extLst>
          </p:cNvPr>
          <p:cNvSpPr txBox="1"/>
          <p:nvPr/>
        </p:nvSpPr>
        <p:spPr>
          <a:xfrm>
            <a:off x="7051239" y="59078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전투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CD81EA-F40F-C384-13AF-7759E26D0D2C}"/>
              </a:ext>
            </a:extLst>
          </p:cNvPr>
          <p:cNvSpPr txBox="1"/>
          <p:nvPr/>
        </p:nvSpPr>
        <p:spPr>
          <a:xfrm>
            <a:off x="9410123" y="59078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점수판</a:t>
            </a:r>
            <a:endParaRPr lang="ko-KR" altLang="en-US" dirty="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6AA4EACA-3A05-9B90-12A1-DA24A75F41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6146" y="5395606"/>
            <a:ext cx="716310" cy="54000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2636C11-D9EA-57D5-7305-6743BFCDFF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1224" y="5395606"/>
            <a:ext cx="739532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3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94DA-40AD-6738-A819-73923780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41FA8-4B06-F8AF-D64B-3DFEF0058D48}"/>
              </a:ext>
            </a:extLst>
          </p:cNvPr>
          <p:cNvSpPr txBox="1"/>
          <p:nvPr/>
        </p:nvSpPr>
        <p:spPr>
          <a:xfrm>
            <a:off x="355600" y="241300"/>
            <a:ext cx="5219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진행 흐름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흐름</a:t>
            </a:r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7EFE1894-9831-AD48-2DF4-A494B92DDE1E}"/>
              </a:ext>
            </a:extLst>
          </p:cNvPr>
          <p:cNvSpPr/>
          <p:nvPr/>
        </p:nvSpPr>
        <p:spPr>
          <a:xfrm>
            <a:off x="3730559" y="3227518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수비실패</a:t>
            </a: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E3760D67-5F2F-097C-D0CA-529443DD59B5}"/>
              </a:ext>
            </a:extLst>
          </p:cNvPr>
          <p:cNvSpPr/>
          <p:nvPr/>
        </p:nvSpPr>
        <p:spPr>
          <a:xfrm>
            <a:off x="9217090" y="3235138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기절</a:t>
            </a:r>
            <a:endParaRPr lang="en-US" altLang="ko-KR" sz="1050" dirty="0"/>
          </a:p>
          <a:p>
            <a:pPr algn="ctr"/>
            <a:r>
              <a:rPr lang="en-US" altLang="ko-KR" sz="1050" dirty="0"/>
              <a:t>&gt;=3</a:t>
            </a:r>
            <a:endParaRPr lang="ko-KR" altLang="en-US" sz="105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0CB6C67-D764-EEE8-D515-89D64B2340C5}"/>
              </a:ext>
            </a:extLst>
          </p:cNvPr>
          <p:cNvCxnSpPr>
            <a:cxnSpLocks/>
            <a:stCxn id="63" idx="3"/>
            <a:endCxn id="2" idx="1"/>
          </p:cNvCxnSpPr>
          <p:nvPr/>
        </p:nvCxnSpPr>
        <p:spPr>
          <a:xfrm flipV="1">
            <a:off x="1888376" y="3533842"/>
            <a:ext cx="470450" cy="41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480CE2E-044E-6183-B3CB-4B4B0E5A347C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273226" y="3533842"/>
            <a:ext cx="45733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5917D9-F802-85B8-84F7-04513C370846}"/>
              </a:ext>
            </a:extLst>
          </p:cNvPr>
          <p:cNvCxnSpPr>
            <a:cxnSpLocks/>
            <a:stCxn id="12" idx="3"/>
            <a:endCxn id="81" idx="1"/>
          </p:cNvCxnSpPr>
          <p:nvPr/>
        </p:nvCxnSpPr>
        <p:spPr>
          <a:xfrm>
            <a:off x="7385982" y="3533842"/>
            <a:ext cx="186070" cy="117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64AC73B-2E78-68AF-9886-8EBA3D621045}"/>
              </a:ext>
            </a:extLst>
          </p:cNvPr>
          <p:cNvGrpSpPr/>
          <p:nvPr/>
        </p:nvGrpSpPr>
        <p:grpSpPr>
          <a:xfrm>
            <a:off x="6471582" y="3227518"/>
            <a:ext cx="914400" cy="1498245"/>
            <a:chOff x="6760929" y="4088578"/>
            <a:chExt cx="914400" cy="1498245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7D95EC6D-D15C-73F2-8B92-8F24FAA49027}"/>
                </a:ext>
              </a:extLst>
            </p:cNvPr>
            <p:cNvSpPr/>
            <p:nvPr/>
          </p:nvSpPr>
          <p:spPr>
            <a:xfrm>
              <a:off x="6760929" y="4088578"/>
              <a:ext cx="914400" cy="612648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체력</a:t>
              </a:r>
              <a:endParaRPr lang="en-US" altLang="ko-KR" sz="1050" dirty="0"/>
            </a:p>
            <a:p>
              <a:pPr algn="ctr"/>
              <a:r>
                <a:rPr lang="en-US" altLang="ko-KR" sz="1050" dirty="0"/>
                <a:t>&lt;=0</a:t>
              </a:r>
              <a:endParaRPr lang="ko-KR" altLang="en-US" sz="1050" dirty="0"/>
            </a:p>
          </p:txBody>
        </p:sp>
        <p:sp>
          <p:nvSpPr>
            <p:cNvPr id="60" name="순서도: 판단 59">
              <a:extLst>
                <a:ext uri="{FF2B5EF4-FFF2-40B4-BE49-F238E27FC236}">
                  <a16:creationId xmlns:a16="http://schemas.microsoft.com/office/drawing/2014/main" id="{3AC4C6F2-1EBB-C670-8E18-8A06685BA26C}"/>
                </a:ext>
              </a:extLst>
            </p:cNvPr>
            <p:cNvSpPr/>
            <p:nvPr/>
          </p:nvSpPr>
          <p:spPr>
            <a:xfrm>
              <a:off x="6760929" y="4974175"/>
              <a:ext cx="914400" cy="612648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/>
                <a:t>공격중</a:t>
              </a:r>
              <a:endParaRPr lang="en-US" altLang="ko-KR" sz="1050" dirty="0"/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B777037-94A8-FDC2-8BDA-860B2BAE9C8F}"/>
              </a:ext>
            </a:extLst>
          </p:cNvPr>
          <p:cNvCxnSpPr>
            <a:stCxn id="12" idx="2"/>
            <a:endCxn id="60" idx="0"/>
          </p:cNvCxnSpPr>
          <p:nvPr/>
        </p:nvCxnSpPr>
        <p:spPr>
          <a:xfrm>
            <a:off x="6928782" y="3840166"/>
            <a:ext cx="0" cy="272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6D9CC4AC-1D88-5365-7ADF-3647BF0A6AEB}"/>
              </a:ext>
            </a:extLst>
          </p:cNvPr>
          <p:cNvSpPr/>
          <p:nvPr/>
        </p:nvSpPr>
        <p:spPr>
          <a:xfrm>
            <a:off x="425241" y="1590617"/>
            <a:ext cx="1467302" cy="4087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적 등장</a:t>
            </a:r>
            <a:endParaRPr lang="en-US" altLang="ko-KR" sz="1050" dirty="0"/>
          </a:p>
          <a:p>
            <a:pPr algn="ctr"/>
            <a:r>
              <a:rPr lang="ko-KR" altLang="en-US" sz="1050" dirty="0"/>
              <a:t>애니메이션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00E24C0-F699-5165-7AA8-11845E9A05E5}"/>
              </a:ext>
            </a:extLst>
          </p:cNvPr>
          <p:cNvGrpSpPr/>
          <p:nvPr/>
        </p:nvGrpSpPr>
        <p:grpSpPr>
          <a:xfrm>
            <a:off x="421788" y="2253549"/>
            <a:ext cx="1474208" cy="1488795"/>
            <a:chOff x="711932" y="3289879"/>
            <a:chExt cx="1474208" cy="1488795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E81050D-89AB-4942-5F59-1E7A4FA04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932" y="3289879"/>
              <a:ext cx="1474208" cy="1080000"/>
            </a:xfrm>
            <a:prstGeom prst="rect">
              <a:avLst/>
            </a:prstGeom>
          </p:spPr>
        </p:pic>
        <p:sp>
          <p:nvSpPr>
            <p:cNvPr id="63" name="순서도: 처리 62">
              <a:extLst>
                <a:ext uri="{FF2B5EF4-FFF2-40B4-BE49-F238E27FC236}">
                  <a16:creationId xmlns:a16="http://schemas.microsoft.com/office/drawing/2014/main" id="{CA08E6A8-433E-A738-06EC-3D48DBB1619E}"/>
                </a:ext>
              </a:extLst>
            </p:cNvPr>
            <p:cNvSpPr/>
            <p:nvPr/>
          </p:nvSpPr>
          <p:spPr>
            <a:xfrm>
              <a:off x="719552" y="4369879"/>
              <a:ext cx="1458968" cy="4087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IDLE</a:t>
              </a:r>
            </a:p>
            <a:p>
              <a:pPr algn="ctr"/>
              <a:r>
                <a:rPr lang="ko-KR" altLang="en-US" sz="1050" dirty="0"/>
                <a:t>애니메이션</a:t>
              </a: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A62D9D2-8D5E-5AD7-566D-BA43B4C095FE}"/>
              </a:ext>
            </a:extLst>
          </p:cNvPr>
          <p:cNvCxnSpPr>
            <a:cxnSpLocks/>
            <a:stCxn id="29" idx="2"/>
            <a:endCxn id="54" idx="0"/>
          </p:cNvCxnSpPr>
          <p:nvPr/>
        </p:nvCxnSpPr>
        <p:spPr>
          <a:xfrm>
            <a:off x="1158892" y="1999412"/>
            <a:ext cx="0" cy="254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A0ED5C3C-0E82-E0F6-DD58-C7E52BE42EDE}"/>
              </a:ext>
            </a:extLst>
          </p:cNvPr>
          <p:cNvSpPr/>
          <p:nvPr/>
        </p:nvSpPr>
        <p:spPr>
          <a:xfrm>
            <a:off x="2358826" y="3227518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회피 실패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E695A20-1830-5C2E-9B32-2733FD7032F8}"/>
              </a:ext>
            </a:extLst>
          </p:cNvPr>
          <p:cNvGrpSpPr/>
          <p:nvPr/>
        </p:nvGrpSpPr>
        <p:grpSpPr>
          <a:xfrm>
            <a:off x="2073629" y="3978867"/>
            <a:ext cx="1484795" cy="1493792"/>
            <a:chOff x="2635030" y="4759432"/>
            <a:chExt cx="1484795" cy="1493792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FB9F814-C30C-9CCF-B1CF-71DF6481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5030" y="4759432"/>
              <a:ext cx="1484795" cy="1080000"/>
            </a:xfrm>
            <a:prstGeom prst="rect">
              <a:avLst/>
            </a:prstGeom>
          </p:spPr>
        </p:pic>
        <p:sp>
          <p:nvSpPr>
            <p:cNvPr id="68" name="순서도: 처리 67">
              <a:extLst>
                <a:ext uri="{FF2B5EF4-FFF2-40B4-BE49-F238E27FC236}">
                  <a16:creationId xmlns:a16="http://schemas.microsoft.com/office/drawing/2014/main" id="{1DEDE143-2DBB-23AC-6647-E6A603A6062A}"/>
                </a:ext>
              </a:extLst>
            </p:cNvPr>
            <p:cNvSpPr/>
            <p:nvPr/>
          </p:nvSpPr>
          <p:spPr>
            <a:xfrm>
              <a:off x="2647943" y="5844429"/>
              <a:ext cx="1458968" cy="4087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회피</a:t>
              </a:r>
              <a:endParaRPr lang="en-US" altLang="ko-KR" sz="1050" dirty="0"/>
            </a:p>
            <a:p>
              <a:pPr algn="ctr"/>
              <a:r>
                <a:rPr lang="ko-KR" altLang="en-US" sz="1050" dirty="0"/>
                <a:t>애니메이션</a:t>
              </a:r>
            </a:p>
          </p:txBody>
        </p:sp>
      </p:grp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64FCD87-A77F-7723-C145-F0E699485CBB}"/>
              </a:ext>
            </a:extLst>
          </p:cNvPr>
          <p:cNvCxnSpPr>
            <a:stCxn id="2" idx="2"/>
            <a:endCxn id="56" idx="0"/>
          </p:cNvCxnSpPr>
          <p:nvPr/>
        </p:nvCxnSpPr>
        <p:spPr>
          <a:xfrm>
            <a:off x="2816026" y="3840166"/>
            <a:ext cx="1" cy="138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983BAA0-0E15-61FA-1842-F8F473218A27}"/>
              </a:ext>
            </a:extLst>
          </p:cNvPr>
          <p:cNvGrpSpPr/>
          <p:nvPr/>
        </p:nvGrpSpPr>
        <p:grpSpPr>
          <a:xfrm>
            <a:off x="4824121" y="3978867"/>
            <a:ext cx="1482353" cy="1494368"/>
            <a:chOff x="4824121" y="5215705"/>
            <a:chExt cx="1482353" cy="1494368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80CB554-2357-82A0-48F9-EF70B3263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4121" y="5215705"/>
              <a:ext cx="1482353" cy="1080000"/>
            </a:xfrm>
            <a:prstGeom prst="rect">
              <a:avLst/>
            </a:prstGeom>
          </p:spPr>
        </p:pic>
        <p:sp>
          <p:nvSpPr>
            <p:cNvPr id="72" name="순서도: 처리 71">
              <a:extLst>
                <a:ext uri="{FF2B5EF4-FFF2-40B4-BE49-F238E27FC236}">
                  <a16:creationId xmlns:a16="http://schemas.microsoft.com/office/drawing/2014/main" id="{21AE1240-1CFE-F364-CF31-5CA0AAC4D818}"/>
                </a:ext>
              </a:extLst>
            </p:cNvPr>
            <p:cNvSpPr/>
            <p:nvPr/>
          </p:nvSpPr>
          <p:spPr>
            <a:xfrm>
              <a:off x="4835813" y="6301278"/>
              <a:ext cx="1458968" cy="4087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수비</a:t>
              </a:r>
              <a:endParaRPr lang="en-US" altLang="ko-KR" sz="1050" dirty="0"/>
            </a:p>
            <a:p>
              <a:pPr algn="ctr"/>
              <a:r>
                <a:rPr lang="ko-KR" altLang="en-US" sz="1050" dirty="0"/>
                <a:t>애니메이션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6EDB6E8-5C3A-DE69-86C6-71210261592B}"/>
              </a:ext>
            </a:extLst>
          </p:cNvPr>
          <p:cNvGrpSpPr/>
          <p:nvPr/>
        </p:nvGrpSpPr>
        <p:grpSpPr>
          <a:xfrm>
            <a:off x="4817094" y="2253549"/>
            <a:ext cx="1473023" cy="1485212"/>
            <a:chOff x="5595090" y="3605657"/>
            <a:chExt cx="1473023" cy="1485212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55A9DC8-4FBA-8FF8-9868-98C2640C7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5090" y="3605657"/>
              <a:ext cx="1473023" cy="1080000"/>
            </a:xfrm>
            <a:prstGeom prst="rect">
              <a:avLst/>
            </a:prstGeom>
          </p:spPr>
        </p:pic>
        <p:sp>
          <p:nvSpPr>
            <p:cNvPr id="80" name="순서도: 처리 79">
              <a:extLst>
                <a:ext uri="{FF2B5EF4-FFF2-40B4-BE49-F238E27FC236}">
                  <a16:creationId xmlns:a16="http://schemas.microsoft.com/office/drawing/2014/main" id="{B7326BE3-6C7F-BD0A-6980-5FE1FF28ABA6}"/>
                </a:ext>
              </a:extLst>
            </p:cNvPr>
            <p:cNvSpPr/>
            <p:nvPr/>
          </p:nvSpPr>
          <p:spPr>
            <a:xfrm>
              <a:off x="5602117" y="4682074"/>
              <a:ext cx="1458968" cy="4087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체력 감소</a:t>
              </a:r>
              <a:endParaRPr lang="en-US" altLang="ko-KR" sz="1050" dirty="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DF63265-E632-9CA1-AD8A-3CF0081E6793}"/>
              </a:ext>
            </a:extLst>
          </p:cNvPr>
          <p:cNvGrpSpPr/>
          <p:nvPr/>
        </p:nvGrpSpPr>
        <p:grpSpPr>
          <a:xfrm>
            <a:off x="7558117" y="2261169"/>
            <a:ext cx="1486838" cy="3114901"/>
            <a:chOff x="8063736" y="3122229"/>
            <a:chExt cx="1486838" cy="311490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0002203-8E97-A4C5-8D32-5CB7A8F11DD2}"/>
                </a:ext>
              </a:extLst>
            </p:cNvPr>
            <p:cNvGrpSpPr/>
            <p:nvPr/>
          </p:nvGrpSpPr>
          <p:grpSpPr>
            <a:xfrm>
              <a:off x="8068938" y="4748335"/>
              <a:ext cx="1476435" cy="1488795"/>
              <a:chOff x="8542209" y="4774226"/>
              <a:chExt cx="1476435" cy="1488795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BA3FB0A9-3B6C-ADE6-2F9D-36CAD103C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2209" y="4774226"/>
                <a:ext cx="1476435" cy="1080000"/>
              </a:xfrm>
              <a:prstGeom prst="rect">
                <a:avLst/>
              </a:prstGeom>
            </p:spPr>
          </p:pic>
          <p:sp>
            <p:nvSpPr>
              <p:cNvPr id="74" name="순서도: 처리 73">
                <a:extLst>
                  <a:ext uri="{FF2B5EF4-FFF2-40B4-BE49-F238E27FC236}">
                    <a16:creationId xmlns:a16="http://schemas.microsoft.com/office/drawing/2014/main" id="{49479050-3134-69CA-AD32-E39F25BC9410}"/>
                  </a:ext>
                </a:extLst>
              </p:cNvPr>
              <p:cNvSpPr/>
              <p:nvPr/>
            </p:nvSpPr>
            <p:spPr>
              <a:xfrm>
                <a:off x="8550942" y="5854226"/>
                <a:ext cx="1458968" cy="408795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스턴</a:t>
                </a:r>
                <a:endParaRPr lang="en-US" altLang="ko-KR" sz="1050" dirty="0"/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0B55625-346E-F5EB-D025-407CDFEB60F3}"/>
                </a:ext>
              </a:extLst>
            </p:cNvPr>
            <p:cNvGrpSpPr/>
            <p:nvPr/>
          </p:nvGrpSpPr>
          <p:grpSpPr>
            <a:xfrm>
              <a:off x="8063736" y="3122229"/>
              <a:ext cx="1486838" cy="1488795"/>
              <a:chOff x="8584330" y="2881629"/>
              <a:chExt cx="1486838" cy="1488795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EF202731-0F21-8758-E4AC-38AE20B2D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84330" y="2881629"/>
                <a:ext cx="1486838" cy="1080000"/>
              </a:xfrm>
              <a:prstGeom prst="rect">
                <a:avLst/>
              </a:prstGeom>
            </p:spPr>
          </p:pic>
          <p:sp>
            <p:nvSpPr>
              <p:cNvPr id="81" name="순서도: 처리 80">
                <a:extLst>
                  <a:ext uri="{FF2B5EF4-FFF2-40B4-BE49-F238E27FC236}">
                    <a16:creationId xmlns:a16="http://schemas.microsoft.com/office/drawing/2014/main" id="{ADF4F349-5A1F-BFE9-C270-020F2426C2A9}"/>
                  </a:ext>
                </a:extLst>
              </p:cNvPr>
              <p:cNvSpPr/>
              <p:nvPr/>
            </p:nvSpPr>
            <p:spPr>
              <a:xfrm>
                <a:off x="8598265" y="3961629"/>
                <a:ext cx="1458968" cy="408795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기절</a:t>
                </a:r>
                <a:endParaRPr lang="en-US" altLang="ko-KR" sz="1050" dirty="0"/>
              </a:p>
            </p:txBody>
          </p:sp>
        </p:grpSp>
      </p:grp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5339DBEE-C11A-D0DF-5759-49A199EE4FE4}"/>
              </a:ext>
            </a:extLst>
          </p:cNvPr>
          <p:cNvCxnSpPr>
            <a:stCxn id="80" idx="3"/>
            <a:endCxn id="12" idx="1"/>
          </p:cNvCxnSpPr>
          <p:nvPr/>
        </p:nvCxnSpPr>
        <p:spPr>
          <a:xfrm flipV="1">
            <a:off x="6283089" y="3533842"/>
            <a:ext cx="188493" cy="5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BC8F57A6-3172-8B12-A900-8ED2AA7E61F1}"/>
              </a:ext>
            </a:extLst>
          </p:cNvPr>
          <p:cNvCxnSpPr>
            <a:stCxn id="60" idx="3"/>
            <a:endCxn id="74" idx="1"/>
          </p:cNvCxnSpPr>
          <p:nvPr/>
        </p:nvCxnSpPr>
        <p:spPr>
          <a:xfrm>
            <a:off x="7385982" y="4419439"/>
            <a:ext cx="186070" cy="752234"/>
          </a:xfrm>
          <a:prstGeom prst="bentConnector3">
            <a:avLst>
              <a:gd name="adj1" fmla="val 206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2BFA4D56-C9BA-9605-3A24-BFC9A5F7DB01}"/>
              </a:ext>
            </a:extLst>
          </p:cNvPr>
          <p:cNvCxnSpPr>
            <a:stCxn id="4" idx="2"/>
            <a:endCxn id="72" idx="1"/>
          </p:cNvCxnSpPr>
          <p:nvPr/>
        </p:nvCxnSpPr>
        <p:spPr>
          <a:xfrm rot="16200000" flipH="1">
            <a:off x="3797450" y="4230475"/>
            <a:ext cx="1428672" cy="6480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9ECDC2B-7BDF-BF52-1885-DC5016A67994}"/>
              </a:ext>
            </a:extLst>
          </p:cNvPr>
          <p:cNvCxnSpPr>
            <a:stCxn id="4" idx="3"/>
            <a:endCxn id="80" idx="1"/>
          </p:cNvCxnSpPr>
          <p:nvPr/>
        </p:nvCxnSpPr>
        <p:spPr>
          <a:xfrm>
            <a:off x="4644959" y="3533842"/>
            <a:ext cx="179162" cy="5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09651D8B-F885-F618-C3F0-B1F9984E274C}"/>
              </a:ext>
            </a:extLst>
          </p:cNvPr>
          <p:cNvCxnSpPr>
            <a:stCxn id="74" idx="3"/>
            <a:endCxn id="63" idx="2"/>
          </p:cNvCxnSpPr>
          <p:nvPr/>
        </p:nvCxnSpPr>
        <p:spPr>
          <a:xfrm flipH="1" flipV="1">
            <a:off x="1158892" y="3742344"/>
            <a:ext cx="7872128" cy="1429329"/>
          </a:xfrm>
          <a:prstGeom prst="bentConnector4">
            <a:avLst>
              <a:gd name="adj1" fmla="val -2904"/>
              <a:gd name="adj2" fmla="val -5902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4C4CE764-A50B-94A8-6E15-ACDEBE5C9720}"/>
              </a:ext>
            </a:extLst>
          </p:cNvPr>
          <p:cNvCxnSpPr>
            <a:stCxn id="72" idx="3"/>
            <a:endCxn id="63" idx="2"/>
          </p:cNvCxnSpPr>
          <p:nvPr/>
        </p:nvCxnSpPr>
        <p:spPr>
          <a:xfrm flipH="1" flipV="1">
            <a:off x="1158892" y="3742344"/>
            <a:ext cx="5135889" cy="1526494"/>
          </a:xfrm>
          <a:prstGeom prst="bentConnector4">
            <a:avLst>
              <a:gd name="adj1" fmla="val -4451"/>
              <a:gd name="adj2" fmla="val -3642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3C2884D1-6FD7-FEFA-F25D-27B0B560E209}"/>
              </a:ext>
            </a:extLst>
          </p:cNvPr>
          <p:cNvCxnSpPr>
            <a:stCxn id="68" idx="3"/>
            <a:endCxn id="63" idx="2"/>
          </p:cNvCxnSpPr>
          <p:nvPr/>
        </p:nvCxnSpPr>
        <p:spPr>
          <a:xfrm flipH="1" flipV="1">
            <a:off x="1158892" y="3742344"/>
            <a:ext cx="2386618" cy="1525918"/>
          </a:xfrm>
          <a:prstGeom prst="bentConnector4">
            <a:avLst>
              <a:gd name="adj1" fmla="val -9578"/>
              <a:gd name="adj2" fmla="val -297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94991F68-7A23-B260-4330-90D52F6303BF}"/>
              </a:ext>
            </a:extLst>
          </p:cNvPr>
          <p:cNvGrpSpPr/>
          <p:nvPr/>
        </p:nvGrpSpPr>
        <p:grpSpPr>
          <a:xfrm>
            <a:off x="10303624" y="2261169"/>
            <a:ext cx="1466588" cy="1488795"/>
            <a:chOff x="10303624" y="2983556"/>
            <a:chExt cx="1466588" cy="1488795"/>
          </a:xfrm>
        </p:grpSpPr>
        <p:sp>
          <p:nvSpPr>
            <p:cNvPr id="105" name="순서도: 처리 104">
              <a:extLst>
                <a:ext uri="{FF2B5EF4-FFF2-40B4-BE49-F238E27FC236}">
                  <a16:creationId xmlns:a16="http://schemas.microsoft.com/office/drawing/2014/main" id="{CEB94705-CDBC-A0B3-6A8A-F595F4B583A8}"/>
                </a:ext>
              </a:extLst>
            </p:cNvPr>
            <p:cNvSpPr/>
            <p:nvPr/>
          </p:nvSpPr>
          <p:spPr>
            <a:xfrm>
              <a:off x="10304216" y="4063556"/>
              <a:ext cx="1458968" cy="4087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승리</a:t>
              </a:r>
              <a:endParaRPr lang="en-US" altLang="ko-KR" sz="1050" dirty="0"/>
            </a:p>
            <a:p>
              <a:pPr algn="ctr"/>
              <a:r>
                <a:rPr lang="ko-KR" altLang="en-US" sz="1050" dirty="0"/>
                <a:t>애니메이션</a:t>
              </a:r>
            </a:p>
          </p:txBody>
        </p:sp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CEF424DF-7A6F-583C-4FE4-01CD65B3F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03624" y="2983556"/>
              <a:ext cx="1466588" cy="1080000"/>
            </a:xfrm>
            <a:prstGeom prst="rect">
              <a:avLst/>
            </a:prstGeom>
          </p:spPr>
        </p:pic>
      </p:grp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CBF8409E-4675-2FC9-E5D9-6E9B08953060}"/>
              </a:ext>
            </a:extLst>
          </p:cNvPr>
          <p:cNvCxnSpPr>
            <a:stCxn id="81" idx="3"/>
            <a:endCxn id="21" idx="1"/>
          </p:cNvCxnSpPr>
          <p:nvPr/>
        </p:nvCxnSpPr>
        <p:spPr>
          <a:xfrm flipV="1">
            <a:off x="9031020" y="3541462"/>
            <a:ext cx="186070" cy="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9EE404-E880-52C1-FCBF-1CEDB57D8A56}"/>
              </a:ext>
            </a:extLst>
          </p:cNvPr>
          <p:cNvCxnSpPr>
            <a:stCxn id="21" idx="3"/>
            <a:endCxn id="105" idx="1"/>
          </p:cNvCxnSpPr>
          <p:nvPr/>
        </p:nvCxnSpPr>
        <p:spPr>
          <a:xfrm>
            <a:off x="10131490" y="3541462"/>
            <a:ext cx="172726" cy="41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F3FEA6E7-E5DE-BCE0-0661-73D41DDA1B63}"/>
              </a:ext>
            </a:extLst>
          </p:cNvPr>
          <p:cNvGrpSpPr/>
          <p:nvPr/>
        </p:nvGrpSpPr>
        <p:grpSpPr>
          <a:xfrm>
            <a:off x="10301785" y="4554501"/>
            <a:ext cx="1472018" cy="1517292"/>
            <a:chOff x="10298195" y="4196705"/>
            <a:chExt cx="1472018" cy="1517292"/>
          </a:xfrm>
        </p:grpSpPr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BA9933C3-DA94-25B9-9412-BF7265C51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98195" y="4196705"/>
              <a:ext cx="1472018" cy="1108497"/>
            </a:xfrm>
            <a:prstGeom prst="rect">
              <a:avLst/>
            </a:prstGeom>
          </p:spPr>
        </p:pic>
        <p:sp>
          <p:nvSpPr>
            <p:cNvPr id="187" name="순서도: 처리 186">
              <a:extLst>
                <a:ext uri="{FF2B5EF4-FFF2-40B4-BE49-F238E27FC236}">
                  <a16:creationId xmlns:a16="http://schemas.microsoft.com/office/drawing/2014/main" id="{8A6562AF-E459-5A2F-F9C4-DCF4292D8567}"/>
                </a:ext>
              </a:extLst>
            </p:cNvPr>
            <p:cNvSpPr/>
            <p:nvPr/>
          </p:nvSpPr>
          <p:spPr>
            <a:xfrm>
              <a:off x="10304216" y="5305202"/>
              <a:ext cx="1458968" cy="4087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/>
                <a:t>점수판</a:t>
              </a:r>
              <a:endParaRPr lang="en-US" altLang="ko-KR" sz="1050" dirty="0"/>
            </a:p>
          </p:txBody>
        </p:sp>
      </p:grp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9A27DCD-C655-F012-08C4-3C3D23DD2BA9}"/>
              </a:ext>
            </a:extLst>
          </p:cNvPr>
          <p:cNvCxnSpPr>
            <a:stCxn id="105" idx="2"/>
            <a:endCxn id="186" idx="0"/>
          </p:cNvCxnSpPr>
          <p:nvPr/>
        </p:nvCxnSpPr>
        <p:spPr>
          <a:xfrm>
            <a:off x="11033700" y="3749964"/>
            <a:ext cx="4094" cy="804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81683CD9-758F-C391-91E2-21AEFD614886}"/>
              </a:ext>
            </a:extLst>
          </p:cNvPr>
          <p:cNvCxnSpPr>
            <a:stCxn id="60" idx="2"/>
            <a:endCxn id="63" idx="2"/>
          </p:cNvCxnSpPr>
          <p:nvPr/>
        </p:nvCxnSpPr>
        <p:spPr>
          <a:xfrm rot="5400000" flipH="1">
            <a:off x="3552127" y="1349109"/>
            <a:ext cx="983419" cy="5769890"/>
          </a:xfrm>
          <a:prstGeom prst="bentConnector3">
            <a:avLst>
              <a:gd name="adj1" fmla="val -12146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4CAB593D-3352-CD88-8E42-2497AF5341C4}"/>
              </a:ext>
            </a:extLst>
          </p:cNvPr>
          <p:cNvCxnSpPr>
            <a:stCxn id="21" idx="2"/>
            <a:endCxn id="63" idx="2"/>
          </p:cNvCxnSpPr>
          <p:nvPr/>
        </p:nvCxnSpPr>
        <p:spPr>
          <a:xfrm rot="5400000" flipH="1">
            <a:off x="5363870" y="-462634"/>
            <a:ext cx="105442" cy="8515398"/>
          </a:xfrm>
          <a:prstGeom prst="bentConnector3">
            <a:avLst>
              <a:gd name="adj1" fmla="val -214036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29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4A385-90B1-2F4A-0C6D-F32420B9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67A27-761C-AE45-289E-CDCB356F8683}"/>
              </a:ext>
            </a:extLst>
          </p:cNvPr>
          <p:cNvSpPr txBox="1"/>
          <p:nvPr/>
        </p:nvSpPr>
        <p:spPr>
          <a:xfrm>
            <a:off x="355600" y="24130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 일정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125191-6109-4470-A496-76D1A320D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432922"/>
              </p:ext>
            </p:extLst>
          </p:nvPr>
        </p:nvGraphicFramePr>
        <p:xfrm>
          <a:off x="355600" y="1193800"/>
          <a:ext cx="11480800" cy="5308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509">
                  <a:extLst>
                    <a:ext uri="{9D8B030D-6E8A-4147-A177-3AD203B41FA5}">
                      <a16:colId xmlns:a16="http://schemas.microsoft.com/office/drawing/2014/main" val="3446695894"/>
                    </a:ext>
                  </a:extLst>
                </a:gridCol>
                <a:gridCol w="10458291">
                  <a:extLst>
                    <a:ext uri="{9D8B030D-6E8A-4147-A177-3AD203B41FA5}">
                      <a16:colId xmlns:a16="http://schemas.microsoft.com/office/drawing/2014/main" val="3201473181"/>
                    </a:ext>
                  </a:extLst>
                </a:gridCol>
              </a:tblGrid>
              <a:tr h="530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077218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리소스 수집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루프 및 이미지 출력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1419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체력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넉아웃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점수 기록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등 게임 시스템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268530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조작 및 콤보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499793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충돌 판정 및 적 캐릭터의 피격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87074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 캐릭터의 공격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005697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플레이어 피격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회피 및 수비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4590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 캐릭터의 공격 패턴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069978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및 이펙트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644388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버그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465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3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8EFC1-FE6C-EC4A-BFB7-802F8B1C4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F196FF-1FB0-8C3C-B3E6-50B799AD7878}"/>
              </a:ext>
            </a:extLst>
          </p:cNvPr>
          <p:cNvSpPr txBox="1"/>
          <p:nvPr/>
        </p:nvSpPr>
        <p:spPr>
          <a:xfrm>
            <a:off x="355600" y="241300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상세 게임 기획서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8E004-066B-54A8-3EB9-A6156175BA75}"/>
              </a:ext>
            </a:extLst>
          </p:cNvPr>
          <p:cNvSpPr txBox="1"/>
          <p:nvPr/>
        </p:nvSpPr>
        <p:spPr>
          <a:xfrm>
            <a:off x="593530" y="12812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1359A-03D0-63BE-FE47-F746C7867173}"/>
              </a:ext>
            </a:extLst>
          </p:cNvPr>
          <p:cNvSpPr txBox="1"/>
          <p:nvPr/>
        </p:nvSpPr>
        <p:spPr>
          <a:xfrm>
            <a:off x="576905" y="398631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전투 모드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802CC-E8B8-2D76-09A0-6D464E41C034}"/>
              </a:ext>
            </a:extLst>
          </p:cNvPr>
          <p:cNvSpPr txBox="1"/>
          <p:nvPr/>
        </p:nvSpPr>
        <p:spPr>
          <a:xfrm>
            <a:off x="2560310" y="1774351"/>
            <a:ext cx="35125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기간 및 개발력을 고려하여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 </a:t>
            </a:r>
            <a:r>
              <a:rPr lang="ko-KR" altLang="en-US" dirty="0"/>
              <a:t>전투 모드</a:t>
            </a:r>
            <a:endParaRPr lang="en-US" altLang="ko-KR" dirty="0"/>
          </a:p>
          <a:p>
            <a:r>
              <a:rPr lang="en-US" altLang="ko-KR" dirty="0"/>
              <a:t>&gt; </a:t>
            </a:r>
            <a:r>
              <a:rPr lang="ko-KR" altLang="en-US" dirty="0"/>
              <a:t>연습 모드</a:t>
            </a:r>
            <a:endParaRPr lang="en-US" altLang="ko-KR" dirty="0"/>
          </a:p>
          <a:p>
            <a:r>
              <a:rPr lang="en-US" altLang="ko-KR" dirty="0"/>
              <a:t>&gt; </a:t>
            </a:r>
            <a:r>
              <a:rPr lang="ko-KR" altLang="en-US" dirty="0"/>
              <a:t>조작키 확인 모드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종으로 변경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1B46F0-78ED-BACE-592C-6745246B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27" y="1774351"/>
            <a:ext cx="1904583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8FF113-0F33-35AD-5CBB-D126C769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2" y="4479451"/>
            <a:ext cx="1910890" cy="14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44153E-0DF2-1557-088F-D6BFE6DA5525}"/>
              </a:ext>
            </a:extLst>
          </p:cNvPr>
          <p:cNvSpPr txBox="1"/>
          <p:nvPr/>
        </p:nvSpPr>
        <p:spPr>
          <a:xfrm>
            <a:off x="655727" y="604325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ko-KR" altLang="en-US" dirty="0" err="1"/>
              <a:t>캐릭와</a:t>
            </a:r>
            <a:r>
              <a:rPr lang="ko-KR" altLang="en-US" dirty="0"/>
              <a:t> 전투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5D3B5C-93E8-7037-2099-66FEEB04EC01}"/>
              </a:ext>
            </a:extLst>
          </p:cNvPr>
          <p:cNvSpPr txBox="1"/>
          <p:nvPr/>
        </p:nvSpPr>
        <p:spPr>
          <a:xfrm>
            <a:off x="3335901" y="3986311"/>
            <a:ext cx="2507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연습 모드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체력이 닳지 않고</a:t>
            </a:r>
            <a:endParaRPr lang="en-US" altLang="ko-KR" dirty="0"/>
          </a:p>
          <a:p>
            <a:r>
              <a:rPr lang="ko-KR" altLang="en-US" dirty="0"/>
              <a:t>공격하지 않는 적 등장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6837D-EC8E-E398-5CF1-D12A07F551D1}"/>
              </a:ext>
            </a:extLst>
          </p:cNvPr>
          <p:cNvSpPr txBox="1"/>
          <p:nvPr/>
        </p:nvSpPr>
        <p:spPr>
          <a:xfrm>
            <a:off x="6333930" y="12812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77AA3-4A95-A08A-8FD8-840FB4A7A1BF}"/>
              </a:ext>
            </a:extLst>
          </p:cNvPr>
          <p:cNvSpPr txBox="1"/>
          <p:nvPr/>
        </p:nvSpPr>
        <p:spPr>
          <a:xfrm>
            <a:off x="6333930" y="1749351"/>
            <a:ext cx="48830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A,D,W </a:t>
            </a:r>
            <a:r>
              <a:rPr lang="ko-KR" altLang="en-US" dirty="0"/>
              <a:t>키와 상하좌우 키를 사용하여 조작</a:t>
            </a:r>
            <a:endParaRPr lang="en-US" altLang="ko-KR" dirty="0"/>
          </a:p>
          <a:p>
            <a:r>
              <a:rPr lang="en-US" altLang="ko-KR" dirty="0"/>
              <a:t>A: </a:t>
            </a:r>
            <a:r>
              <a:rPr lang="ko-KR" altLang="en-US" dirty="0"/>
              <a:t>좌 공격</a:t>
            </a:r>
            <a:endParaRPr lang="en-US" altLang="ko-KR" dirty="0"/>
          </a:p>
          <a:p>
            <a:r>
              <a:rPr lang="en-US" altLang="ko-KR" dirty="0"/>
              <a:t>D: </a:t>
            </a:r>
            <a:r>
              <a:rPr lang="ko-KR" altLang="en-US" dirty="0"/>
              <a:t>우 공격</a:t>
            </a:r>
            <a:endParaRPr lang="en-US" altLang="ko-KR" dirty="0"/>
          </a:p>
          <a:p>
            <a:r>
              <a:rPr lang="en-US" altLang="ko-KR" dirty="0"/>
              <a:t>W: </a:t>
            </a:r>
            <a:r>
              <a:rPr lang="ko-KR" altLang="en-US" dirty="0"/>
              <a:t>강 공격</a:t>
            </a:r>
            <a:endParaRPr lang="en-US" altLang="ko-KR" dirty="0"/>
          </a:p>
          <a:p>
            <a:r>
              <a:rPr lang="en-US" altLang="ko-KR" dirty="0"/>
              <a:t>WW: </a:t>
            </a:r>
            <a:r>
              <a:rPr lang="ko-KR" altLang="en-US" dirty="0"/>
              <a:t>연속 공격</a:t>
            </a:r>
            <a:endParaRPr lang="en-US" altLang="ko-KR" dirty="0"/>
          </a:p>
          <a:p>
            <a:r>
              <a:rPr lang="ko-KR" altLang="en-US" dirty="0"/>
              <a:t>상 키</a:t>
            </a:r>
            <a:r>
              <a:rPr lang="en-US" altLang="ko-KR" dirty="0"/>
              <a:t>+A/D/W/WW: </a:t>
            </a:r>
            <a:r>
              <a:rPr lang="ko-KR" altLang="en-US" dirty="0"/>
              <a:t>상단 좌</a:t>
            </a:r>
            <a:r>
              <a:rPr lang="en-US" altLang="ko-KR" dirty="0"/>
              <a:t>/</a:t>
            </a:r>
            <a:r>
              <a:rPr lang="ko-KR" altLang="en-US" dirty="0"/>
              <a:t>우</a:t>
            </a:r>
            <a:r>
              <a:rPr lang="en-US" altLang="ko-KR" dirty="0"/>
              <a:t>/</a:t>
            </a:r>
            <a:r>
              <a:rPr lang="ko-KR" altLang="en-US" dirty="0"/>
              <a:t>강</a:t>
            </a:r>
            <a:r>
              <a:rPr lang="en-US" altLang="ko-KR" dirty="0"/>
              <a:t>/</a:t>
            </a:r>
            <a:r>
              <a:rPr lang="ko-KR" altLang="en-US" dirty="0"/>
              <a:t>연속공격</a:t>
            </a:r>
            <a:endParaRPr lang="en-US" altLang="ko-KR" dirty="0"/>
          </a:p>
          <a:p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</a:t>
            </a:r>
            <a:r>
              <a:rPr lang="en-US" altLang="ko-KR" dirty="0"/>
              <a:t>/</a:t>
            </a:r>
            <a:r>
              <a:rPr lang="ko-KR" altLang="en-US" dirty="0"/>
              <a:t>하 키</a:t>
            </a:r>
            <a:r>
              <a:rPr lang="en-US" altLang="ko-KR" dirty="0"/>
              <a:t>: </a:t>
            </a:r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</a:t>
            </a:r>
            <a:r>
              <a:rPr lang="en-US" altLang="ko-KR" dirty="0"/>
              <a:t>/</a:t>
            </a:r>
            <a:r>
              <a:rPr lang="ko-KR" altLang="en-US" dirty="0"/>
              <a:t>하 회피</a:t>
            </a:r>
            <a:endParaRPr lang="en-US" altLang="ko-KR" dirty="0"/>
          </a:p>
          <a:p>
            <a:r>
              <a:rPr lang="ko-KR" altLang="en-US" dirty="0"/>
              <a:t>상 키</a:t>
            </a:r>
            <a:r>
              <a:rPr lang="en-US" altLang="ko-KR" dirty="0"/>
              <a:t>: </a:t>
            </a:r>
            <a:r>
              <a:rPr lang="ko-KR" altLang="en-US" dirty="0"/>
              <a:t>가드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248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266</Words>
  <Application>Microsoft Office PowerPoint</Application>
  <PresentationFormat>와이드스크린</PresentationFormat>
  <Paragraphs>90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HY헤드라인M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승우 홍</dc:creator>
  <cp:lastModifiedBy>승우 홍</cp:lastModifiedBy>
  <cp:revision>2</cp:revision>
  <dcterms:created xsi:type="dcterms:W3CDTF">2025-09-27T12:33:34Z</dcterms:created>
  <dcterms:modified xsi:type="dcterms:W3CDTF">2025-09-27T20:05:01Z</dcterms:modified>
</cp:coreProperties>
</file>